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3" r:id="rId8"/>
    <p:sldId id="283" r:id="rId9"/>
    <p:sldId id="284" r:id="rId10"/>
    <p:sldId id="264" r:id="rId11"/>
    <p:sldId id="265" r:id="rId12"/>
    <p:sldId id="266" r:id="rId13"/>
    <p:sldId id="270" r:id="rId14"/>
    <p:sldId id="272" r:id="rId15"/>
    <p:sldId id="267" r:id="rId16"/>
    <p:sldId id="268" r:id="rId17"/>
    <p:sldId id="269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D7AD-F08A-4835-8EA2-76C18F452F72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5914-C9D0-4EFC-B942-49F8586726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D7AD-F08A-4835-8EA2-76C18F452F72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5914-C9D0-4EFC-B942-49F8586726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D7AD-F08A-4835-8EA2-76C18F452F72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5914-C9D0-4EFC-B942-49F8586726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D7AD-F08A-4835-8EA2-76C18F452F72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5914-C9D0-4EFC-B942-49F8586726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D7AD-F08A-4835-8EA2-76C18F452F72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5914-C9D0-4EFC-B942-49F8586726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D7AD-F08A-4835-8EA2-76C18F452F72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5914-C9D0-4EFC-B942-49F8586726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D7AD-F08A-4835-8EA2-76C18F452F72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5914-C9D0-4EFC-B942-49F8586726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D7AD-F08A-4835-8EA2-76C18F452F72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5914-C9D0-4EFC-B942-49F8586726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D7AD-F08A-4835-8EA2-76C18F452F72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5914-C9D0-4EFC-B942-49F8586726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D7AD-F08A-4835-8EA2-76C18F452F72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15914-C9D0-4EFC-B942-49F8586726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EAED7AD-F08A-4835-8EA2-76C18F452F72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6515914-C9D0-4EFC-B942-49F8586726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AED7AD-F08A-4835-8EA2-76C18F452F72}" type="datetimeFigureOut">
              <a:rPr lang="ru-RU" smtClean="0"/>
              <a:pPr/>
              <a:t>25.08.2017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6515914-C9D0-4EFC-B942-49F8586726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0%BE%D1%80%D0%BE%D0%BB%D0%B8_%D0%9D%D0%B8%D0%B4%D0%B5%D1%80%D0%BB%D0%B0%D0%BD%D0%B4%D0%BE%D0%B2" TargetMode="External"/><Relationship Id="rId13" Type="http://schemas.openxmlformats.org/officeDocument/2006/relationships/hyperlink" Target="https://ru.wikipedia.org/wiki/%D0%94%D0%B0%D0%BC_(%D0%BF%D0%BB%D0%BE%D1%89%D0%B0%D0%B4%D1%8C)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s://ru.wikipedia.org/wiki/%D0%9D%D0%B8%D0%B4%D0%B5%D1%80%D0%BB%D0%B0%D0%BD%D0%B4%D1%8B" TargetMode="External"/><Relationship Id="rId12" Type="http://schemas.openxmlformats.org/officeDocument/2006/relationships/hyperlink" Target="https://ru.wikipedia.org/wiki/%D0%93%D0%BE%D0%BB%D0%BB%D0%B0%D0%BD%D0%B4%D1%81%D0%BA%D0%B8%D0%B9_%D0%BA%D0%BB%D0%B0%D1%81%D1%81%D0%B8%D1%86%D0%B8%D0%B7%D0%BC" TargetMode="Externa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A0%D0%B0%D1%82%D1%83%D1%88%D0%B0" TargetMode="External"/><Relationship Id="rId11" Type="http://schemas.openxmlformats.org/officeDocument/2006/relationships/hyperlink" Target="https://ru.wikipedia.org/wiki/%D0%A0%D0%B8%D0%BC" TargetMode="External"/><Relationship Id="rId5" Type="http://schemas.openxmlformats.org/officeDocument/2006/relationships/hyperlink" Target="https://ru.wikipedia.org/wiki/%D0%90%D0%BC%D1%81%D1%82%D0%B5%D1%80%D0%B4%D0%B0%D0%BC" TargetMode="External"/><Relationship Id="rId10" Type="http://schemas.openxmlformats.org/officeDocument/2006/relationships/hyperlink" Target="https://ru.wikipedia.org/wiki/%D0%9A%D0%B0%D0%BC%D0%BF%D0%B5%D0%BD_%D0%AF%D0%BA%D0%BE%D0%B1_%D0%B2%D0%B0%D0%BD" TargetMode="External"/><Relationship Id="rId4" Type="http://schemas.openxmlformats.org/officeDocument/2006/relationships/hyperlink" Target="https://ru.wikipedia.org/wiki/%D0%9D%D0%B8%D0%B4%D0%B5%D1%80%D0%BB%D0%B0%D0%BD%D0%B4%D1%81%D0%BA%D0%B8%D0%B9_%D1%8F%D0%B7%D1%8B%D0%BA" TargetMode="External"/><Relationship Id="rId9" Type="http://schemas.openxmlformats.org/officeDocument/2006/relationships/hyperlink" Target="https://ru.wikipedia.org/wiki/1665_%D0%B3%D0%BE%D0%B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0%D0%BF%D0%B0%D0%B4%D0%BD%D0%B0%D1%8F_%D0%95%D0%B2%D1%80%D0%BE%D0%BF%D0%B0" TargetMode="External"/><Relationship Id="rId13" Type="http://schemas.openxmlformats.org/officeDocument/2006/relationships/hyperlink" Target="https://ru.wikipedia.org/wiki/%D0%91%D0%B5%D0%BB%D1%8C%D0%B3%D0%B8%D1%8F" TargetMode="External"/><Relationship Id="rId18" Type="http://schemas.openxmlformats.org/officeDocument/2006/relationships/hyperlink" Target="https://ru.wikipedia.org/wiki/%D0%A5%D0%B0%D1%80%D1%82%D0%B8%D1%8F_%D0%9A%D0%BE%D1%80%D0%BE%D0%BB%D0%B5%D0%B2%D1%81%D1%82%D0%B2%D0%B0_%D0%9D%D0%B8%D0%B4%D0%B5%D1%80%D0%BB%D0%B0%D0%BD%D0%B4%D1%8B" TargetMode="External"/><Relationship Id="rId3" Type="http://schemas.openxmlformats.org/officeDocument/2006/relationships/hyperlink" Target="https://ru.wikipedia.org/wiki/%D0%9D%D0%B8%D0%B4%D0%B5%D1%80%D0%BB%D0%B0%D0%BD%D0%B4%D1%81%D0%BA%D0%B8%D0%B9_%D1%8F%D0%B7%D1%8B%D0%BA" TargetMode="External"/><Relationship Id="rId7" Type="http://schemas.openxmlformats.org/officeDocument/2006/relationships/hyperlink" Target="https://ru.wikipedia.org/wiki/%D0%93%D0%BE%D1%81%D1%83%D0%B4%D0%B0%D1%80%D1%81%D1%82%D0%B2%D0%BE" TargetMode="External"/><Relationship Id="rId12" Type="http://schemas.openxmlformats.org/officeDocument/2006/relationships/hyperlink" Target="https://ru.wikipedia.org/wiki/%D0%93%D0%B5%D1%80%D0%BC%D0%B0%D0%BD%D0%B8%D1%8F" TargetMode="External"/><Relationship Id="rId17" Type="http://schemas.openxmlformats.org/officeDocument/2006/relationships/hyperlink" Target="https://ru.wikipedia.org/wiki/%D0%9A%D0%BE%D1%80%D0%BE%D0%BB%D0%B5%D0%B2%D1%81%D1%82%D0%B2%D0%BE_%D0%9D%D0%B8%D0%B4%D0%B5%D1%80%D0%BB%D0%B0%D0%BD%D0%B4%D0%BE%D0%B2" TargetMode="External"/><Relationship Id="rId2" Type="http://schemas.openxmlformats.org/officeDocument/2006/relationships/audio" Target="../media/audio2.wav"/><Relationship Id="rId16" Type="http://schemas.openxmlformats.org/officeDocument/2006/relationships/hyperlink" Target="https://ru.wikipedia.org/wiki/%D0%A1%D0%B8%D0%BD%D1%82-%D0%9C%D0%B0%D1%80%D1%82%D0%B5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4%D0%B0%D0%B9%D0%BB:Nl-Nederland.ogg" TargetMode="External"/><Relationship Id="rId11" Type="http://schemas.openxmlformats.org/officeDocument/2006/relationships/hyperlink" Target="https://ru.wikipedia.org/wiki/%D0%A1%D0%B5%D0%B2%D0%B5%D1%80%D0%BD%D0%BE%D0%B5_%D0%BC%D0%BE%D1%80%D0%B5" TargetMode="External"/><Relationship Id="rId5" Type="http://schemas.openxmlformats.org/officeDocument/2006/relationships/hyperlink" Target="https://upload.wikimedia.org/wikipedia/commons/0/0a/Nl-Nederland.ogg" TargetMode="External"/><Relationship Id="rId15" Type="http://schemas.openxmlformats.org/officeDocument/2006/relationships/hyperlink" Target="https://ru.wikipedia.org/wiki/%D0%9A%D1%8E%D1%80%D0%B0%D1%81%D0%B0%D0%BE" TargetMode="External"/><Relationship Id="rId10" Type="http://schemas.openxmlformats.org/officeDocument/2006/relationships/hyperlink" Target="https://ru.wikipedia.org/wiki/%D0%9A%D0%B0%D1%80%D0%B8%D0%B1%D1%81%D0%BA%D0%BE%D0%B5_%D0%BC%D0%BE%D1%80%D0%B5" TargetMode="External"/><Relationship Id="rId19" Type="http://schemas.openxmlformats.org/officeDocument/2006/relationships/hyperlink" Target="https://ru.wikipedia.org/wiki/1954_%D0%B3%D0%BE%D0%B4" TargetMode="External"/><Relationship Id="rId4" Type="http://schemas.openxmlformats.org/officeDocument/2006/relationships/hyperlink" Target="https://ru.wikipedia.org/wiki/%D0%9C%D0%B5%D0%B6%D0%B4%D1%83%D0%BD%D0%B0%D1%80%D0%BE%D0%B4%D0%BD%D1%8B%D0%B9_%D1%84%D0%BE%D0%BD%D0%B5%D1%82%D0%B8%D1%87%D0%B5%D1%81%D0%BA%D0%B8%D0%B9_%D0%B0%D0%BB%D1%84%D0%B0%D0%B2%D0%B8%D1%82" TargetMode="External"/><Relationship Id="rId9" Type="http://schemas.openxmlformats.org/officeDocument/2006/relationships/hyperlink" Target="https://ru.wikipedia.org/wiki/%D0%91%D0%BE%D0%BD%D1%8D%D0%B9%D1%80,_%D0%A1%D0%B8%D0%BD%D1%82-%D0%AD%D1%81%D1%82%D0%B0%D1%82%D0%B8%D1%83%D1%81_%D0%B8_%D0%A1%D0%B0%D0%B1%D0%B0" TargetMode="External"/><Relationship Id="rId14" Type="http://schemas.openxmlformats.org/officeDocument/2006/relationships/hyperlink" Target="https://ru.wikipedia.org/wiki/%D0%90%D1%80%D1%83%D0%B1%D0%B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3%D1%82%D1%80%D0%B5%D1%85%D1%82" TargetMode="External"/><Relationship Id="rId13" Type="http://schemas.openxmlformats.org/officeDocument/2006/relationships/hyperlink" Target="https://ru.wikipedia.org/wiki/%D0%90%D1%80%D1%83%D0%B1%D0%B0" TargetMode="External"/><Relationship Id="rId3" Type="http://schemas.openxmlformats.org/officeDocument/2006/relationships/hyperlink" Target="https://ru.wikipedia.org/wiki/%D0%A1%D1%82%D0%BE%D0%BB%D0%B8%D1%86%D0%B0" TargetMode="External"/><Relationship Id="rId7" Type="http://schemas.openxmlformats.org/officeDocument/2006/relationships/hyperlink" Target="https://ru.wikipedia.org/wiki/%D0%A0%D0%BE%D1%82%D1%82%D0%B5%D1%80%D0%B4%D0%B0%D0%BC" TargetMode="External"/><Relationship Id="rId12" Type="http://schemas.openxmlformats.org/officeDocument/2006/relationships/hyperlink" Target="https://ru.wikipedia.org/wiki/%D0%91%D0%BE%D0%BD%D1%8D%D0%B9%D1%80,_%D0%A1%D0%B8%D0%BD%D1%82-%D0%AD%D1%81%D1%82%D0%B0%D1%82%D0%B8%D1%83%D1%81_%D0%B8_%D0%A1%D0%B0%D0%B1%D0%B0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0%D0%B0%D0%B3%D0%B0" TargetMode="External"/><Relationship Id="rId11" Type="http://schemas.openxmlformats.org/officeDocument/2006/relationships/hyperlink" Target="https://ru.wikipedia.org/wiki/%D0%A0%D0%B0%D0%BD%D0%B4%D1%81%D1%82%D0%B0%D0%B4" TargetMode="External"/><Relationship Id="rId5" Type="http://schemas.openxmlformats.org/officeDocument/2006/relationships/hyperlink" Target="https://ru.wikipedia.org/wiki/%D0%90%D0%BC%D1%81%D1%82%D0%B5%D1%80%D0%B4%D0%B0%D0%BC" TargetMode="External"/><Relationship Id="rId15" Type="http://schemas.openxmlformats.org/officeDocument/2006/relationships/hyperlink" Target="https://ru.wikipedia.org/wiki/%D0%A1%D0%B8%D0%BD%D1%82-%D0%9C%D0%B0%D1%80%D1%82%D0%B5%D0%BD" TargetMode="External"/><Relationship Id="rId10" Type="http://schemas.openxmlformats.org/officeDocument/2006/relationships/hyperlink" Target="https://ru.wikipedia.org/wiki/%D0%93%D0%BE%D1%80%D0%BE%D0%B4%D1%81%D0%BA%D0%B0%D1%8F_%D0%B0%D0%B3%D0%BB%D0%BE%D0%BC%D0%B5%D1%80%D0%B0%D1%86%D0%B8%D1%8F" TargetMode="External"/><Relationship Id="rId4" Type="http://schemas.openxmlformats.org/officeDocument/2006/relationships/hyperlink" Target="https://ru.wikipedia.org/wiki/%D0%9A%D0%BE%D0%BD%D1%81%D1%82%D0%B8%D1%82%D1%83%D1%86%D0%B8%D1%8F_%D0%9D%D0%B8%D0%B4%D0%B5%D1%80%D0%BB%D0%B0%D0%BD%D0%B4%D0%BE%D0%B2" TargetMode="External"/><Relationship Id="rId9" Type="http://schemas.openxmlformats.org/officeDocument/2006/relationships/hyperlink" Target="https://ru.wikipedia.org/wiki/%D0%AD%D0%B9%D0%BD%D0%B4%D1%85%D0%BE%D0%B2%D0%B5%D0%BD" TargetMode="External"/><Relationship Id="rId14" Type="http://schemas.openxmlformats.org/officeDocument/2006/relationships/hyperlink" Target="https://ru.wikipedia.org/wiki/%D0%9A%D1%8E%D1%80%D0%B0%D1%81%D0%B0%D0%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E%D0%B6%D0%BD%D0%B0%D1%8F_%D0%93%D0%BE%D0%BB%D0%BB%D0%B0%D0%BD%D0%B4%D0%B8%D1%8F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5%D0%BB%D0%B8%D0%BA%D0%BE%D0%B5_%D0%BF%D0%BE%D1%81%D0%BE%D0%BB%D1%8C%D1%81%D1%82%D0%B2%D0%BE" TargetMode="External"/><Relationship Id="rId5" Type="http://schemas.openxmlformats.org/officeDocument/2006/relationships/hyperlink" Target="https://ru.wikipedia.org/wiki/%D0%9F%D1%80%D0%BE%D0%B2%D0%B8%D0%BD%D1%86%D0%B8%D0%B8_%D0%9D%D0%B8%D0%B4%D0%B5%D1%80%D0%BB%D0%B0%D0%BD%D0%B4%D0%BE%D0%B2" TargetMode="External"/><Relationship Id="rId4" Type="http://schemas.openxmlformats.org/officeDocument/2006/relationships/hyperlink" Target="https://ru.wikipedia.org/wiki/%D0%A1%D0%B5%D0%B2%D0%B5%D1%80%D0%BD%D0%B0%D1%8F_%D0%93%D0%BE%D0%BB%D0%BB%D0%B0%D0%BD%D0%B4%D0%B8%D1%8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8%D0%B5%D0%BB%D1%8C%D0%B4%D0%B0" TargetMode="External"/><Relationship Id="rId3" Type="http://schemas.openxmlformats.org/officeDocument/2006/relationships/hyperlink" Target="https://ru.wikipedia.org/wiki/%D0%91%D0%B5%D0%BB%D1%8C%D0%B3%D0%B8%D1%8F" TargetMode="External"/><Relationship Id="rId7" Type="http://schemas.openxmlformats.org/officeDocument/2006/relationships/hyperlink" Target="https://ru.wikipedia.org/wiki/%D0%9C%D0%B0%D0%B0%D1%81" TargetMode="Externa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5%D0%B9%D0%BD" TargetMode="External"/><Relationship Id="rId5" Type="http://schemas.openxmlformats.org/officeDocument/2006/relationships/hyperlink" Target="https://ru.wikipedia.org/wiki/%D0%91%D0%B5%D0%BD%D0%B8%D0%BB%D1%8E%D0%BA%D1%81" TargetMode="External"/><Relationship Id="rId4" Type="http://schemas.openxmlformats.org/officeDocument/2006/relationships/hyperlink" Target="https://ru.wikipedia.org/wiki/%D0%9B%D1%8E%D0%BA%D1%81%D0%B5%D0%BC%D0%B1%D1%83%D1%80%D0%B3" TargetMode="External"/><Relationship Id="rId9" Type="http://schemas.openxmlformats.org/officeDocument/2006/relationships/hyperlink" Target="https://ru.wikipedia.org/wiki/%D0%9D%D0%B8%D0%B6%D0%BD%D0%B8%D0%B5_%D0%B7%D0%B5%D0%BC%D0%BB%D0%B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B%D0%B0%D0%B3_%D0%9D%D0%B8%D0%B4%D0%B5%D1%80%D0%BB%D0%B0%D0%BD%D0%B4%D0%BE%D0%B2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5%D1%80%D0%B1_%D0%9D%D0%B8%D0%B4%D0%B5%D1%80%D0%BB%D0%B0%D0%BD%D0%B4%D0%BE%D0%B2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s://ru.wikipedia.org/wiki/%D0%94%D0%B5%D0%BD%D1%8C_%D0%BA%D0%BE%D1%80%D0%BE%D0%BB%D1%8F" TargetMode="External"/><Relationship Id="rId4" Type="http://schemas.openxmlformats.org/officeDocument/2006/relationships/hyperlink" Target="https://ru.wikipedia.org/wiki/%D0%93%D0%B8%D0%BC%D0%BD_%D0%9D%D0%B8%D0%B4%D0%B5%D1%80%D0%BB%D0%B0%D0%BD%D0%B4%D0%BE%D0%B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632848" cy="1944216"/>
          </a:xfrm>
        </p:spPr>
        <p:txBody>
          <a:bodyPr>
            <a:normAutofit/>
          </a:bodyPr>
          <a:lstStyle/>
          <a:p>
            <a:pPr algn="ctr"/>
            <a:r>
              <a:rPr lang="ru-RU" sz="4900" dirty="0" smtClean="0">
                <a:latin typeface="Opium" pitchFamily="2" charset="0"/>
              </a:rPr>
              <a:t>Стажировка в Нидерландах</a:t>
            </a:r>
            <a:endParaRPr lang="ru-RU" sz="7200" dirty="0">
              <a:latin typeface="Opium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996952"/>
            <a:ext cx="6336704" cy="331236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    </a:t>
            </a:r>
          </a:p>
          <a:p>
            <a:pPr algn="r"/>
            <a:endParaRPr lang="ru-RU" dirty="0" smtClean="0">
              <a:solidFill>
                <a:srgbClr val="FFFF00"/>
              </a:solidFill>
            </a:endParaRPr>
          </a:p>
          <a:p>
            <a:pPr algn="r"/>
            <a:endParaRPr lang="ru-RU" dirty="0" smtClean="0">
              <a:solidFill>
                <a:srgbClr val="FFFF00"/>
              </a:solidFill>
            </a:endParaRPr>
          </a:p>
          <a:p>
            <a:pPr algn="r"/>
            <a:endParaRPr lang="ru-RU" sz="2200" dirty="0" smtClean="0">
              <a:solidFill>
                <a:srgbClr val="FFFF00"/>
              </a:solidFill>
            </a:endParaRPr>
          </a:p>
          <a:p>
            <a:pPr algn="r"/>
            <a:r>
              <a:rPr lang="ru-RU" sz="2200" dirty="0" smtClean="0">
                <a:solidFill>
                  <a:srgbClr val="FFFF00"/>
                </a:solidFill>
              </a:rPr>
              <a:t>Выполнила</a:t>
            </a:r>
            <a:r>
              <a:rPr lang="en-US" sz="2200" dirty="0" smtClean="0">
                <a:solidFill>
                  <a:srgbClr val="FFFF00"/>
                </a:solidFill>
              </a:rPr>
              <a:t>:</a:t>
            </a:r>
          </a:p>
          <a:p>
            <a:pPr algn="r"/>
            <a:r>
              <a:rPr lang="ru-RU" sz="2200" dirty="0" smtClean="0">
                <a:solidFill>
                  <a:srgbClr val="FFFF00"/>
                </a:solidFill>
              </a:rPr>
              <a:t>студентка НИД </a:t>
            </a:r>
          </a:p>
          <a:p>
            <a:pPr algn="r"/>
            <a:r>
              <a:rPr lang="ru-RU" sz="2200" dirty="0" err="1" smtClean="0">
                <a:solidFill>
                  <a:srgbClr val="FFFF00"/>
                </a:solidFill>
              </a:rPr>
              <a:t>Пучкова</a:t>
            </a:r>
            <a:r>
              <a:rPr lang="ru-RU" sz="2200" dirty="0" smtClean="0">
                <a:solidFill>
                  <a:srgbClr val="FFFF00"/>
                </a:solidFill>
              </a:rPr>
              <a:t> С.В.</a:t>
            </a:r>
          </a:p>
          <a:p>
            <a:pPr algn="r"/>
            <a:r>
              <a:rPr lang="ru-RU" sz="2200" dirty="0" smtClean="0">
                <a:solidFill>
                  <a:srgbClr val="FFFF00"/>
                </a:solidFill>
              </a:rPr>
              <a:t>4 курс</a:t>
            </a:r>
            <a:r>
              <a:rPr lang="en-US" sz="2200" dirty="0" smtClean="0">
                <a:solidFill>
                  <a:srgbClr val="FFFF00"/>
                </a:solidFill>
              </a:rPr>
              <a:t>,</a:t>
            </a:r>
            <a:r>
              <a:rPr lang="ru-RU" sz="2200" dirty="0" smtClean="0">
                <a:solidFill>
                  <a:srgbClr val="FFFF00"/>
                </a:solidFill>
              </a:rPr>
              <a:t> группа Г.</a:t>
            </a:r>
          </a:p>
          <a:p>
            <a:pPr algn="r"/>
            <a:endParaRPr lang="ru-RU" sz="2200" dirty="0" smtClean="0">
              <a:solidFill>
                <a:srgbClr val="FFFF00"/>
              </a:solidFill>
            </a:endParaRPr>
          </a:p>
          <a:p>
            <a:pPr algn="r"/>
            <a:endParaRPr lang="ru-RU" sz="2200" dirty="0" smtClean="0">
              <a:solidFill>
                <a:srgbClr val="FFFF00"/>
              </a:solidFill>
            </a:endParaRPr>
          </a:p>
          <a:p>
            <a:pPr algn="r"/>
            <a:endParaRPr lang="ru-RU" sz="2200" dirty="0" smtClean="0">
              <a:solidFill>
                <a:srgbClr val="FFFF00"/>
              </a:solidFill>
            </a:endParaRPr>
          </a:p>
          <a:p>
            <a:pPr algn="ctr"/>
            <a:r>
              <a:rPr lang="ru-RU" sz="2200" dirty="0" smtClean="0">
                <a:solidFill>
                  <a:srgbClr val="FFFF00"/>
                </a:solidFill>
              </a:rPr>
              <a:t>2017 год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 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Светлана\Pictures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3168352" cy="21122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Opium" pitchFamily="2" charset="0"/>
              </a:rPr>
              <a:t>Достопримечательности</a:t>
            </a:r>
            <a:endParaRPr lang="ru-RU" dirty="0">
              <a:latin typeface="Opium" pitchFamily="2" charset="0"/>
            </a:endParaRPr>
          </a:p>
        </p:txBody>
      </p:sp>
      <p:pic>
        <p:nvPicPr>
          <p:cNvPr id="5" name="Содержимое 4" descr="PW78bU_9BI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348880"/>
            <a:ext cx="4186808" cy="316835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038600" cy="4623816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/>
              <a:t>Королевский дворец</a:t>
            </a:r>
            <a:r>
              <a:rPr lang="ru-RU" sz="8000" dirty="0" smtClean="0"/>
              <a:t> (</a:t>
            </a:r>
            <a:r>
              <a:rPr lang="ru-RU" sz="8000" u="sng" dirty="0" err="1" smtClean="0">
                <a:hlinkClick r:id="rId4" tooltip="Нидерландский язык"/>
              </a:rPr>
              <a:t>нидерл</a:t>
            </a:r>
            <a:r>
              <a:rPr lang="ru-RU" sz="8000" u="sng" dirty="0" smtClean="0">
                <a:hlinkClick r:id="rId4" tooltip="Нидерландский язык"/>
              </a:rPr>
              <a:t>.</a:t>
            </a:r>
            <a:r>
              <a:rPr lang="ru-RU" sz="8000" dirty="0" smtClean="0"/>
              <a:t> </a:t>
            </a:r>
            <a:r>
              <a:rPr lang="nl-NL" sz="8000" i="1" dirty="0" smtClean="0"/>
              <a:t>Koninklijk Paleis</a:t>
            </a:r>
            <a:r>
              <a:rPr lang="ru-RU" sz="8000" dirty="0" smtClean="0"/>
              <a:t>) — бывшая </a:t>
            </a:r>
            <a:r>
              <a:rPr lang="ru-RU" sz="8000" u="sng" dirty="0" smtClean="0">
                <a:hlinkClick r:id="rId5" tooltip="Амстердам"/>
              </a:rPr>
              <a:t>амстердамская</a:t>
            </a:r>
            <a:r>
              <a:rPr lang="ru-RU" sz="8000" dirty="0" smtClean="0"/>
              <a:t> </a:t>
            </a:r>
            <a:r>
              <a:rPr lang="ru-RU" sz="8000" u="sng" dirty="0" smtClean="0">
                <a:hlinkClick r:id="rId6" tooltip="Ратуша"/>
              </a:rPr>
              <a:t>ратуша</a:t>
            </a:r>
            <a:r>
              <a:rPr lang="ru-RU" sz="8000" dirty="0" smtClean="0"/>
              <a:t>, ныне один из трёх дворцов в </a:t>
            </a:r>
            <a:r>
              <a:rPr lang="ru-RU" sz="8000" u="sng" dirty="0" smtClean="0">
                <a:hlinkClick r:id="rId7" tooltip="Нидерланды"/>
              </a:rPr>
              <a:t>Нидерландах</a:t>
            </a:r>
            <a:r>
              <a:rPr lang="ru-RU" sz="8000" dirty="0" smtClean="0"/>
              <a:t>, которые находятся в распоряжении </a:t>
            </a:r>
            <a:r>
              <a:rPr lang="ru-RU" sz="8000" u="sng" dirty="0" smtClean="0">
                <a:hlinkClick r:id="rId8" tooltip="Короли Нидерландов"/>
              </a:rPr>
              <a:t>монарха</a:t>
            </a:r>
            <a:r>
              <a:rPr lang="ru-RU" sz="8000" dirty="0" smtClean="0"/>
              <a:t>.</a:t>
            </a:r>
          </a:p>
          <a:p>
            <a:endParaRPr lang="ru-RU" sz="8000" dirty="0" smtClean="0"/>
          </a:p>
          <a:p>
            <a:r>
              <a:rPr lang="ru-RU" sz="8000" dirty="0" smtClean="0"/>
              <a:t>Здание построено в </a:t>
            </a:r>
            <a:r>
              <a:rPr lang="ru-RU" sz="8000" u="sng" dirty="0" smtClean="0">
                <a:hlinkClick r:id="rId9" tooltip="1665 год"/>
              </a:rPr>
              <a:t>1665 году</a:t>
            </a:r>
            <a:r>
              <a:rPr lang="ru-RU" sz="8000" dirty="0" smtClean="0"/>
              <a:t> по проекту </a:t>
            </a:r>
            <a:r>
              <a:rPr lang="ru-RU" sz="8000" u="sng" dirty="0" err="1" smtClean="0">
                <a:hlinkClick r:id="rId10" tooltip="Кампен Якоб ван"/>
              </a:rPr>
              <a:t>Якоба</a:t>
            </a:r>
            <a:r>
              <a:rPr lang="ru-RU" sz="8000" u="sng" dirty="0" smtClean="0">
                <a:hlinkClick r:id="rId10" tooltip="Кампен Якоб ван"/>
              </a:rPr>
              <a:t> </a:t>
            </a:r>
            <a:r>
              <a:rPr lang="ru-RU" sz="8000" u="sng" dirty="0" err="1" smtClean="0">
                <a:hlinkClick r:id="rId10" tooltip="Кампен Якоб ван"/>
              </a:rPr>
              <a:t>ван</a:t>
            </a:r>
            <a:r>
              <a:rPr lang="ru-RU" sz="8000" u="sng" dirty="0" smtClean="0">
                <a:hlinkClick r:id="rId10" tooltip="Кампен Якоб ван"/>
              </a:rPr>
              <a:t> </a:t>
            </a:r>
            <a:r>
              <a:rPr lang="ru-RU" sz="8000" u="sng" dirty="0" err="1" smtClean="0">
                <a:hlinkClick r:id="rId10" tooltip="Кампен Якоб ван"/>
              </a:rPr>
              <a:t>Кампена</a:t>
            </a:r>
            <a:r>
              <a:rPr lang="ru-RU" sz="8000" dirty="0" smtClean="0"/>
              <a:t>, вдохновленного </a:t>
            </a:r>
            <a:r>
              <a:rPr lang="ru-RU" sz="8000" u="sng" dirty="0" smtClean="0">
                <a:hlinkClick r:id="rId11" tooltip="Рим"/>
              </a:rPr>
              <a:t>римской</a:t>
            </a:r>
            <a:r>
              <a:rPr lang="ru-RU" sz="8000" dirty="0" smtClean="0"/>
              <a:t> архитектурой (</a:t>
            </a:r>
            <a:r>
              <a:rPr lang="ru-RU" sz="8000" u="sng" dirty="0" smtClean="0">
                <a:hlinkClick r:id="rId12" tooltip="Голландский классицизм"/>
              </a:rPr>
              <a:t>голландский классицизм</a:t>
            </a:r>
            <a:r>
              <a:rPr lang="ru-RU" sz="8000" dirty="0" smtClean="0"/>
              <a:t>). Классические формы и роскошь внутренних интерьеров по замыслу создателей подчеркивает величие </a:t>
            </a:r>
            <a:r>
              <a:rPr lang="ru-RU" sz="8000" u="sng" dirty="0" smtClean="0">
                <a:hlinkClick r:id="rId5" tooltip="Амстердам"/>
              </a:rPr>
              <a:t>Амстердама</a:t>
            </a:r>
            <a:r>
              <a:rPr lang="ru-RU" sz="8000" dirty="0" smtClean="0"/>
              <a:t>. Дворец расположен на площади </a:t>
            </a:r>
            <a:r>
              <a:rPr lang="ru-RU" sz="8000" u="sng" dirty="0" smtClean="0">
                <a:hlinkClick r:id="rId13" tooltip="Дам (площадь)"/>
              </a:rPr>
              <a:t>Дам</a:t>
            </a:r>
            <a:r>
              <a:rPr lang="ru-RU" sz="8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Достопримечательности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4038600" cy="14390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Выставка  </a:t>
            </a:r>
            <a:r>
              <a:rPr lang="ru-RU" sz="2000" b="1" dirty="0" smtClean="0"/>
              <a:t>Эль Греко </a:t>
            </a:r>
            <a:r>
              <a:rPr lang="ru-RU" sz="2000" dirty="0" smtClean="0"/>
              <a:t>Амстердам.</a:t>
            </a:r>
            <a:endParaRPr lang="ru-RU" sz="2000" dirty="0"/>
          </a:p>
        </p:txBody>
      </p:sp>
      <p:pic>
        <p:nvPicPr>
          <p:cNvPr id="5" name="Содержимое 4" descr="2ejSv9D7Xi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3" y="1773238"/>
            <a:ext cx="3672408" cy="4624387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Достопримечательности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038600" cy="295232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Музей </a:t>
            </a:r>
            <a:r>
              <a:rPr lang="ru-RU" sz="2000" b="1" dirty="0" smtClean="0"/>
              <a:t>Ван </a:t>
            </a:r>
            <a:r>
              <a:rPr lang="ru-RU" sz="2000" b="1" dirty="0" err="1" smtClean="0"/>
              <a:t>Гога</a:t>
            </a:r>
            <a:r>
              <a:rPr lang="ru-RU" sz="2000" b="1" dirty="0" smtClean="0"/>
              <a:t> </a:t>
            </a:r>
            <a:r>
              <a:rPr lang="ru-RU" sz="2000" dirty="0" smtClean="0"/>
              <a:t>Амстердам. 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852936"/>
            <a:ext cx="384042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AsMNi4SesU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32040" y="2852936"/>
            <a:ext cx="3648405" cy="2952328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Достопримечательности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Музей восковых фигур </a:t>
            </a:r>
            <a:r>
              <a:rPr lang="ru-RU" sz="2000" b="1" dirty="0" smtClean="0"/>
              <a:t>Мадам </a:t>
            </a:r>
            <a:r>
              <a:rPr lang="ru-RU" sz="2000" b="1" dirty="0" err="1" smtClean="0"/>
              <a:t>Тюссо</a:t>
            </a:r>
            <a:r>
              <a:rPr lang="ru-RU" sz="2000" b="1" dirty="0" smtClean="0"/>
              <a:t>  </a:t>
            </a:r>
            <a:r>
              <a:rPr lang="ru-RU" sz="2000" dirty="0" smtClean="0"/>
              <a:t>Амстердам.</a:t>
            </a:r>
            <a:endParaRPr lang="ru-RU" sz="2000" dirty="0"/>
          </a:p>
        </p:txBody>
      </p:sp>
      <p:pic>
        <p:nvPicPr>
          <p:cNvPr id="5" name="Содержимое 4" descr="pB_nY5UMBy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91880" y="2420888"/>
            <a:ext cx="5032491" cy="3774368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Архитектура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038600" cy="462381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Голландские дома</a:t>
            </a:r>
            <a:r>
              <a:rPr lang="ru-RU" sz="2000" dirty="0" smtClean="0"/>
              <a:t>. Отличительная черта этих домов в том</a:t>
            </a:r>
            <a:r>
              <a:rPr lang="en-US" sz="2000" dirty="0" smtClean="0"/>
              <a:t>, </a:t>
            </a:r>
            <a:r>
              <a:rPr lang="ru-RU" sz="2000" dirty="0" smtClean="0"/>
              <a:t>что у них узкая конструкция и </a:t>
            </a:r>
            <a:r>
              <a:rPr lang="ru-RU" sz="2000" dirty="0" err="1" smtClean="0"/>
              <a:t>симетричные</a:t>
            </a:r>
            <a:r>
              <a:rPr lang="en-US" sz="2000" dirty="0" smtClean="0"/>
              <a:t>,</a:t>
            </a:r>
            <a:r>
              <a:rPr lang="ru-RU" sz="2000" dirty="0" smtClean="0"/>
              <a:t> большие окна без штор. Амстердам.</a:t>
            </a:r>
            <a:endParaRPr lang="ru-RU" sz="2000" dirty="0"/>
          </a:p>
        </p:txBody>
      </p:sp>
      <p:pic>
        <p:nvPicPr>
          <p:cNvPr id="5" name="Содержимое 4" descr="hTOeUgR6ez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780928"/>
            <a:ext cx="4416491" cy="3312368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Архитектура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4038600" cy="46238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Местная архитектура привлекает к себе внимание необычностью форм конструкции</a:t>
            </a:r>
            <a:r>
              <a:rPr lang="en-US" sz="2000" dirty="0" smtClean="0"/>
              <a:t> </a:t>
            </a:r>
            <a:r>
              <a:rPr lang="ru-RU" sz="2000" dirty="0" smtClean="0"/>
              <a:t>и дизайна. Амстердам.</a:t>
            </a:r>
            <a:endParaRPr lang="ru-RU" sz="2000" dirty="0"/>
          </a:p>
        </p:txBody>
      </p:sp>
      <p:pic>
        <p:nvPicPr>
          <p:cNvPr id="5" name="Содержимое 4" descr="3wDr5h-bIj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1" y="1773238"/>
            <a:ext cx="3600400" cy="4624387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Архитектура</a:t>
            </a:r>
            <a:endParaRPr lang="ru-RU" dirty="0">
              <a:latin typeface="Opium" pitchFamily="2" charset="0"/>
            </a:endParaRPr>
          </a:p>
        </p:txBody>
      </p:sp>
      <p:pic>
        <p:nvPicPr>
          <p:cNvPr id="7" name="Содержимое 6" descr="5pKVHhkZiX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36096" y="2060848"/>
            <a:ext cx="3132031" cy="417604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Также много необычной современной постройки в городе  </a:t>
            </a:r>
            <a:r>
              <a:rPr lang="ru-RU" sz="2000" b="1" dirty="0" err="1" smtClean="0"/>
              <a:t>Эйндховен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050" name="Picture 2" descr="C:\Users\Светлана\Pictures\4AuZOsyLWo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4242790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Архитектура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Современная архитектура. Амстердам.</a:t>
            </a:r>
            <a:endParaRPr lang="ru-RU" sz="2000" dirty="0"/>
          </a:p>
        </p:txBody>
      </p:sp>
      <p:pic>
        <p:nvPicPr>
          <p:cNvPr id="5" name="Содержимое 4" descr="34-Fp7vcgN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47864" y="2564904"/>
            <a:ext cx="5066274" cy="3799706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Архитектура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Современная архитектура. Амстердам.</a:t>
            </a:r>
            <a:endParaRPr lang="ru-RU" sz="2000" dirty="0"/>
          </a:p>
        </p:txBody>
      </p:sp>
      <p:pic>
        <p:nvPicPr>
          <p:cNvPr id="5" name="Содержимое 4" descr="MD6jRFLhAY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47864" y="2492896"/>
            <a:ext cx="5122912" cy="3842184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Улица</a:t>
            </a:r>
            <a:endParaRPr lang="ru-RU" dirty="0">
              <a:latin typeface="Opium" pitchFamily="2" charset="0"/>
            </a:endParaRPr>
          </a:p>
        </p:txBody>
      </p:sp>
      <p:pic>
        <p:nvPicPr>
          <p:cNvPr id="5" name="Содержимое 4" descr="lY2ZQ6MV8D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844824"/>
            <a:ext cx="3468290" cy="4624387"/>
          </a:xfrm>
        </p:spPr>
      </p:pic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Улицы Амстердама.</a:t>
            </a:r>
            <a:endParaRPr lang="ru-RU" sz="2000" dirty="0"/>
          </a:p>
        </p:txBody>
      </p:sp>
      <p:pic>
        <p:nvPicPr>
          <p:cNvPr id="3076" name="Picture 4" descr="C:\Users\Светлана\Pictures\RC8Ww2xIs7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0928"/>
            <a:ext cx="4176464" cy="34360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История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2488"/>
          </a:xfrm>
        </p:spPr>
        <p:txBody>
          <a:bodyPr>
            <a:normAutofit lnSpcReduction="10000"/>
          </a:bodyPr>
          <a:lstStyle/>
          <a:p>
            <a:r>
              <a:rPr lang="ru-RU" sz="2200" b="1" dirty="0" err="1" smtClean="0"/>
              <a:t>Нидерла́нды</a:t>
            </a:r>
            <a:r>
              <a:rPr lang="ru-RU" sz="2200" dirty="0" smtClean="0"/>
              <a:t> (</a:t>
            </a:r>
            <a:r>
              <a:rPr lang="ru-RU" sz="2200" u="sng" dirty="0" err="1" smtClean="0">
                <a:hlinkClick r:id="rId3" tooltip="Нидерландский язык"/>
              </a:rPr>
              <a:t>нидерл</a:t>
            </a:r>
            <a:r>
              <a:rPr lang="ru-RU" sz="2200" u="sng" dirty="0" smtClean="0">
                <a:hlinkClick r:id="rId3" tooltip="Нидерландский язык"/>
              </a:rPr>
              <a:t>.</a:t>
            </a:r>
            <a:r>
              <a:rPr lang="ru-RU" sz="2200" dirty="0" smtClean="0"/>
              <a:t> </a:t>
            </a:r>
            <a:r>
              <a:rPr lang="nl-NL" sz="2200" i="1" dirty="0" smtClean="0"/>
              <a:t>Nederland</a:t>
            </a:r>
            <a:r>
              <a:rPr lang="nl-NL" sz="2200" dirty="0" smtClean="0"/>
              <a:t> </a:t>
            </a:r>
            <a:r>
              <a:rPr lang="ru-RU" sz="2200" u="sng" dirty="0" err="1" smtClean="0">
                <a:hlinkClick r:id="rId4" tooltip="Международный фонетический алфавит"/>
              </a:rPr>
              <a:t>[ˈneːdərlɑnt</a:t>
            </a:r>
            <a:r>
              <a:rPr lang="ru-RU" sz="2200" u="sng" dirty="0" smtClean="0">
                <a:hlinkClick r:id="rId4" tooltip="Международный фонетический алфавит"/>
              </a:rPr>
              <a:t>]</a:t>
            </a:r>
            <a:r>
              <a:rPr lang="ru-RU" sz="2200" dirty="0" smtClean="0"/>
              <a:t>, </a:t>
            </a:r>
            <a:r>
              <a:rPr lang="ru-RU" sz="2200" u="sng" dirty="0" smtClean="0">
                <a:hlinkClick r:id="rId5" tooltip="Nl-Nederland.ogg"/>
              </a:rPr>
              <a:t>нидерландское произношение</a:t>
            </a:r>
            <a:r>
              <a:rPr lang="ru-RU" sz="2200" dirty="0" smtClean="0"/>
              <a:t> (</a:t>
            </a:r>
            <a:r>
              <a:rPr lang="ru-RU" sz="2200" u="sng" dirty="0" err="1" smtClean="0">
                <a:hlinkClick r:id="rId6" tooltip="Файл:Nl-Nederland.ogg"/>
              </a:rPr>
              <a:t>инф</a:t>
            </a:r>
            <a:r>
              <a:rPr lang="ru-RU" sz="2200" u="sng" dirty="0" smtClean="0">
                <a:hlinkClick r:id="rId6" tooltip="Файл:Nl-Nederland.ogg"/>
              </a:rPr>
              <a:t>.</a:t>
            </a:r>
            <a:r>
              <a:rPr lang="ru-RU" sz="2200" dirty="0" smtClean="0"/>
              <a:t>) — </a:t>
            </a:r>
            <a:r>
              <a:rPr lang="ru-RU" sz="2200" u="sng" dirty="0" smtClean="0">
                <a:hlinkClick r:id="rId7" tooltip="Государство"/>
              </a:rPr>
              <a:t>государство</a:t>
            </a:r>
            <a:r>
              <a:rPr lang="ru-RU" sz="2200" dirty="0" smtClean="0"/>
              <a:t>, состоящее из основной территории в </a:t>
            </a:r>
            <a:r>
              <a:rPr lang="ru-RU" sz="2200" u="sng" dirty="0" smtClean="0">
                <a:hlinkClick r:id="rId8" tooltip="Западная Европа"/>
              </a:rPr>
              <a:t>Западной Европе</a:t>
            </a:r>
            <a:r>
              <a:rPr lang="ru-RU" sz="2200" dirty="0" smtClean="0"/>
              <a:t> и островов </a:t>
            </a:r>
            <a:r>
              <a:rPr lang="ru-RU" sz="2200" u="sng" dirty="0" err="1" smtClean="0">
                <a:hlinkClick r:id="rId9" tooltip="Бонэйр, Синт-Эстатиус и Саба"/>
              </a:rPr>
              <a:t>Бонэйр</a:t>
            </a:r>
            <a:r>
              <a:rPr lang="ru-RU" sz="2200" u="sng" dirty="0" smtClean="0">
                <a:hlinkClick r:id="rId9" tooltip="Бонэйр, Синт-Эстатиус и Саба"/>
              </a:rPr>
              <a:t>, </a:t>
            </a:r>
            <a:r>
              <a:rPr lang="ru-RU" sz="2200" u="sng" dirty="0" err="1" smtClean="0">
                <a:hlinkClick r:id="rId9" tooltip="Бонэйр, Синт-Эстатиус и Саба"/>
              </a:rPr>
              <a:t>Синт-Эстатиус</a:t>
            </a:r>
            <a:r>
              <a:rPr lang="ru-RU" sz="2200" u="sng" dirty="0" smtClean="0">
                <a:hlinkClick r:id="rId9" tooltip="Бонэйр, Синт-Эстатиус и Саба"/>
              </a:rPr>
              <a:t> и </a:t>
            </a:r>
            <a:r>
              <a:rPr lang="ru-RU" sz="2200" u="sng" dirty="0" err="1" smtClean="0">
                <a:hlinkClick r:id="rId9" tooltip="Бонэйр, Синт-Эстатиус и Саба"/>
              </a:rPr>
              <a:t>Саба</a:t>
            </a:r>
            <a:r>
              <a:rPr lang="ru-RU" sz="2200" dirty="0" smtClean="0"/>
              <a:t> в </a:t>
            </a:r>
            <a:r>
              <a:rPr lang="ru-RU" sz="2200" u="sng" dirty="0" smtClean="0">
                <a:hlinkClick r:id="rId10" tooltip="Карибское море"/>
              </a:rPr>
              <a:t>Карибском море</a:t>
            </a:r>
            <a:r>
              <a:rPr lang="ru-RU" sz="2200" dirty="0" smtClean="0"/>
              <a:t> (называемых также </a:t>
            </a:r>
            <a:r>
              <a:rPr lang="ru-RU" sz="2200" dirty="0" err="1" smtClean="0"/>
              <a:t>Карибскими</a:t>
            </a:r>
            <a:r>
              <a:rPr lang="ru-RU" sz="2200" dirty="0" smtClean="0"/>
              <a:t> Нидерландами). В Западной Европе территория омывается </a:t>
            </a:r>
            <a:r>
              <a:rPr lang="ru-RU" sz="2200" u="sng" dirty="0" smtClean="0">
                <a:hlinkClick r:id="rId11" tooltip="Северное море"/>
              </a:rPr>
              <a:t>Северным морем</a:t>
            </a:r>
            <a:r>
              <a:rPr lang="ru-RU" sz="2200" dirty="0" smtClean="0"/>
              <a:t> (длина береговой линии — 451 км) и граничит с </a:t>
            </a:r>
            <a:r>
              <a:rPr lang="ru-RU" sz="2200" u="sng" dirty="0" smtClean="0">
                <a:hlinkClick r:id="rId12" tooltip="Германия"/>
              </a:rPr>
              <a:t>Германией</a:t>
            </a:r>
            <a:r>
              <a:rPr lang="ru-RU" sz="2200" dirty="0" smtClean="0"/>
              <a:t> (577 км) и </a:t>
            </a:r>
            <a:r>
              <a:rPr lang="ru-RU" sz="2200" u="sng" dirty="0" smtClean="0">
                <a:hlinkClick r:id="rId13" tooltip="Бельгия"/>
              </a:rPr>
              <a:t>Бельгией</a:t>
            </a:r>
            <a:r>
              <a:rPr lang="ru-RU" sz="2200" dirty="0" smtClean="0"/>
              <a:t> (450 км). Вместе с островами </a:t>
            </a:r>
            <a:r>
              <a:rPr lang="ru-RU" sz="2200" u="sng" dirty="0" err="1" smtClean="0">
                <a:hlinkClick r:id="rId14" tooltip="Аруба"/>
              </a:rPr>
              <a:t>Аруба</a:t>
            </a:r>
            <a:r>
              <a:rPr lang="ru-RU" sz="2200" dirty="0" smtClean="0"/>
              <a:t>, </a:t>
            </a:r>
            <a:r>
              <a:rPr lang="ru-RU" sz="2200" u="sng" dirty="0" err="1" smtClean="0">
                <a:hlinkClick r:id="rId15" tooltip="Кюрасао"/>
              </a:rPr>
              <a:t>Кюрасао</a:t>
            </a:r>
            <a:r>
              <a:rPr lang="ru-RU" sz="2200" dirty="0" smtClean="0"/>
              <a:t> и </a:t>
            </a:r>
            <a:r>
              <a:rPr lang="ru-RU" sz="2200" u="sng" dirty="0" err="1" smtClean="0">
                <a:hlinkClick r:id="rId16" tooltip="Синт-Мартен"/>
              </a:rPr>
              <a:t>Синт-Мартен</a:t>
            </a:r>
            <a:r>
              <a:rPr lang="ru-RU" sz="2200" dirty="0" smtClean="0"/>
              <a:t>, имеющими особый статус (самоуправляемое государственное образование), Нидерланды входят в </a:t>
            </a:r>
            <a:r>
              <a:rPr lang="ru-RU" sz="2200" b="1" u="sng" dirty="0" err="1" smtClean="0">
                <a:hlinkClick r:id="rId17" tooltip="Королевство Нидерландов"/>
              </a:rPr>
              <a:t>Короле́вство</a:t>
            </a:r>
            <a:r>
              <a:rPr lang="ru-RU" sz="2200" b="1" u="sng" dirty="0" smtClean="0">
                <a:hlinkClick r:id="rId17" tooltip="Королевство Нидерландов"/>
              </a:rPr>
              <a:t> </a:t>
            </a:r>
            <a:r>
              <a:rPr lang="ru-RU" sz="2200" b="1" u="sng" dirty="0" err="1" smtClean="0">
                <a:hlinkClick r:id="rId17" tooltip="Королевство Нидерландов"/>
              </a:rPr>
              <a:t>Нидерла́ндов</a:t>
            </a:r>
            <a:r>
              <a:rPr lang="ru-RU" sz="2200" dirty="0" smtClean="0"/>
              <a:t> (</a:t>
            </a:r>
            <a:r>
              <a:rPr lang="ru-RU" sz="2200" u="sng" dirty="0" err="1" smtClean="0">
                <a:hlinkClick r:id="rId3" tooltip="Нидерландский язык"/>
              </a:rPr>
              <a:t>нидерл</a:t>
            </a:r>
            <a:r>
              <a:rPr lang="ru-RU" sz="2200" u="sng" dirty="0" smtClean="0">
                <a:hlinkClick r:id="rId3" tooltip="Нидерландский язык"/>
              </a:rPr>
              <a:t>.</a:t>
            </a:r>
            <a:r>
              <a:rPr lang="ru-RU" sz="2200" dirty="0" smtClean="0"/>
              <a:t> </a:t>
            </a:r>
            <a:r>
              <a:rPr lang="nl-NL" sz="2200" i="1" dirty="0" smtClean="0"/>
              <a:t>Koninkrijk der Nederlanden</a:t>
            </a:r>
            <a:r>
              <a:rPr lang="ru-RU" sz="2200" dirty="0" smtClean="0"/>
              <a:t>). Отношения между членами королевства регулируются </a:t>
            </a:r>
            <a:r>
              <a:rPr lang="ru-RU" sz="2200" u="sng" dirty="0" smtClean="0">
                <a:hlinkClick r:id="rId18" tooltip="Хартия Королевства Нидерланды"/>
              </a:rPr>
              <a:t>Хартией Королевства Нидерланды</a:t>
            </a:r>
            <a:r>
              <a:rPr lang="ru-RU" sz="2200" dirty="0" smtClean="0"/>
              <a:t>, принятой в </a:t>
            </a:r>
            <a:r>
              <a:rPr lang="ru-RU" sz="2200" u="sng" dirty="0" smtClean="0">
                <a:hlinkClick r:id="rId19" tooltip="1954 год"/>
              </a:rPr>
              <a:t>1954 году</a:t>
            </a:r>
            <a:r>
              <a:rPr lang="ru-RU" sz="2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0">
    <p:wipe dir="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Улица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3394720" cy="41753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Ночная улица Амстердама с видом на канал. Еще одна достопримечательность Нидерландов - </a:t>
            </a:r>
            <a:r>
              <a:rPr lang="ru-RU" sz="2000" smtClean="0"/>
              <a:t>это </a:t>
            </a:r>
            <a:r>
              <a:rPr lang="ru-RU" sz="2000" b="1" dirty="0" smtClean="0"/>
              <a:t>В</a:t>
            </a:r>
            <a:r>
              <a:rPr lang="ru-RU" sz="2000" b="1" smtClean="0"/>
              <a:t>елосипеды</a:t>
            </a:r>
            <a:r>
              <a:rPr lang="ru-RU" sz="2000" dirty="0" smtClean="0"/>
              <a:t>. Местные жители используют их наравне с городским транспортом.</a:t>
            </a:r>
            <a:endParaRPr lang="ru-RU" sz="2000" dirty="0"/>
          </a:p>
        </p:txBody>
      </p:sp>
      <p:pic>
        <p:nvPicPr>
          <p:cNvPr id="5" name="Содержимое 4" descr="p1py5rLTJa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9916" y="2852936"/>
            <a:ext cx="4864540" cy="2736304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Флора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Цветущая </a:t>
            </a:r>
            <a:r>
              <a:rPr lang="ru-RU" sz="2000" b="1" dirty="0" smtClean="0"/>
              <a:t>Сакура</a:t>
            </a:r>
            <a:r>
              <a:rPr lang="ru-RU" sz="2000" dirty="0" smtClean="0"/>
              <a:t>. </a:t>
            </a:r>
            <a:r>
              <a:rPr lang="ru-RU" sz="2000" dirty="0" err="1" smtClean="0"/>
              <a:t>Эйндховен</a:t>
            </a:r>
            <a:endParaRPr lang="ru-RU" sz="2000" dirty="0"/>
          </a:p>
        </p:txBody>
      </p:sp>
      <p:pic>
        <p:nvPicPr>
          <p:cNvPr id="8" name="Содержимое 7" descr="lifYCKgmE_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844824"/>
            <a:ext cx="3468290" cy="4624387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Флора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Самый знаменитый символ Нидерландов – </a:t>
            </a:r>
            <a:r>
              <a:rPr lang="ru-RU" sz="2000" b="1" dirty="0" smtClean="0"/>
              <a:t>Тюльпаны</a:t>
            </a:r>
            <a:r>
              <a:rPr lang="ru-RU" sz="2000" dirty="0" smtClean="0"/>
              <a:t>! Амстердам.</a:t>
            </a:r>
            <a:endParaRPr lang="ru-RU" sz="2000" dirty="0"/>
          </a:p>
        </p:txBody>
      </p:sp>
      <p:pic>
        <p:nvPicPr>
          <p:cNvPr id="5" name="Содержимое 4" descr="RFLhhzYOqe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844824"/>
            <a:ext cx="3468290" cy="4624387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Флора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Необычное сочетание  посадки цветов  в вазоны и воды вокруг них.</a:t>
            </a:r>
            <a:endParaRPr lang="ru-RU" sz="2000" dirty="0"/>
          </a:p>
        </p:txBody>
      </p:sp>
      <p:pic>
        <p:nvPicPr>
          <p:cNvPr id="5" name="Содержимое 4" descr="_06VGFiULK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564904"/>
            <a:ext cx="4408421" cy="3306316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dirty="0" smtClean="0">
                <a:latin typeface="Opium" pitchFamily="2" charset="0"/>
              </a:rPr>
              <a:t>Флора</a:t>
            </a:r>
            <a:endParaRPr lang="ru-RU" b="0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Парки Амстердама</a:t>
            </a:r>
            <a:r>
              <a:rPr lang="en-US" sz="2000" dirty="0" smtClean="0"/>
              <a:t>,</a:t>
            </a:r>
            <a:r>
              <a:rPr lang="ru-RU" sz="2000" dirty="0" smtClean="0"/>
              <a:t> где можно хорошо отдохнуть от трудовых и учебных будней</a:t>
            </a:r>
            <a:r>
              <a:rPr lang="en-US" sz="2000" dirty="0" smtClean="0"/>
              <a:t>,</a:t>
            </a:r>
            <a:r>
              <a:rPr lang="ru-RU" sz="2000" dirty="0" smtClean="0"/>
              <a:t> а также просто провести время на свежем воздухе!</a:t>
            </a:r>
            <a:endParaRPr lang="ru-RU" sz="2000" dirty="0"/>
          </a:p>
        </p:txBody>
      </p:sp>
      <p:pic>
        <p:nvPicPr>
          <p:cNvPr id="5" name="Содержимое 4" descr="AStybRPY7D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7584" y="3645024"/>
            <a:ext cx="3264363" cy="2448272"/>
          </a:xfrm>
        </p:spPr>
      </p:pic>
      <p:pic>
        <p:nvPicPr>
          <p:cNvPr id="4098" name="Picture 2" descr="C:\Users\Светлана\Pictures\ruSjTYo42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96952"/>
            <a:ext cx="4176464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Архитектура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Велосипеды  настолько прочно вошли в жизнь населения</a:t>
            </a:r>
            <a:r>
              <a:rPr lang="en-US" sz="2000" dirty="0" smtClean="0"/>
              <a:t>,</a:t>
            </a:r>
            <a:r>
              <a:rPr lang="ru-RU" sz="2000" dirty="0" smtClean="0"/>
              <a:t>что они даже встречаются в местной архитектуре!</a:t>
            </a:r>
            <a:endParaRPr lang="ru-RU" sz="2000" dirty="0"/>
          </a:p>
        </p:txBody>
      </p:sp>
      <p:pic>
        <p:nvPicPr>
          <p:cNvPr id="5" name="Содержимое 4" descr="arBFocYyvJ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844824"/>
            <a:ext cx="3468290" cy="4624387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Дизайн</a:t>
            </a:r>
            <a:endParaRPr lang="ru-RU" dirty="0">
              <a:latin typeface="Opium" pitchFamily="2" charset="0"/>
            </a:endParaRPr>
          </a:p>
        </p:txBody>
      </p:sp>
      <p:pic>
        <p:nvPicPr>
          <p:cNvPr id="5" name="Содержимое 4" descr="21uWnkys1gU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844824"/>
            <a:ext cx="3468290" cy="4624387"/>
          </a:xfrm>
        </p:spPr>
      </p:pic>
      <p:pic>
        <p:nvPicPr>
          <p:cNvPr id="5123" name="Picture 3" descr="C:\Users\Светлана\Pictures\TL0UV6ZII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4032449" cy="3024336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Местный дизайн интерьеров. Амстердам.</a:t>
            </a:r>
            <a:endParaRPr lang="ru-RU" sz="2000" dirty="0"/>
          </a:p>
        </p:txBody>
      </p:sp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Дизайн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Еще один местный дизайн интерьера. Амстердам.</a:t>
            </a:r>
            <a:endParaRPr lang="ru-RU" sz="2000" dirty="0"/>
          </a:p>
        </p:txBody>
      </p:sp>
      <p:pic>
        <p:nvPicPr>
          <p:cNvPr id="5" name="Содержимое 4" descr="qjpKWP50wF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95936" y="2708920"/>
            <a:ext cx="4605312" cy="3168352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Дизайн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Уличный дизайн. Амстердам.</a:t>
            </a:r>
            <a:endParaRPr lang="ru-RU" sz="2000" dirty="0"/>
          </a:p>
        </p:txBody>
      </p:sp>
      <p:pic>
        <p:nvPicPr>
          <p:cNvPr id="5" name="Содержимое 4" descr="psKplqFhxt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564904"/>
            <a:ext cx="4330824" cy="3248118"/>
          </a:xfrm>
        </p:spPr>
      </p:pic>
      <p:pic>
        <p:nvPicPr>
          <p:cNvPr id="6146" name="Picture 2" descr="C:\Users\Светлана\Pictures\ZyplU_QKi-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564904"/>
            <a:ext cx="2754306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История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Официальной </a:t>
            </a:r>
            <a:r>
              <a:rPr lang="ru-RU" u="sng" dirty="0" smtClean="0">
                <a:hlinkClick r:id="rId3" tooltip="Столица"/>
              </a:rPr>
              <a:t>столицей</a:t>
            </a:r>
            <a:r>
              <a:rPr lang="ru-RU" dirty="0" smtClean="0"/>
              <a:t> государства, согласно </a:t>
            </a:r>
            <a:r>
              <a:rPr lang="ru-RU" u="sng" dirty="0" smtClean="0">
                <a:hlinkClick r:id="rId4" tooltip="Конституция Нидерландов"/>
              </a:rPr>
              <a:t>конституции Нидерландов</a:t>
            </a:r>
            <a:r>
              <a:rPr lang="ru-RU" dirty="0" smtClean="0"/>
              <a:t>, является </a:t>
            </a:r>
            <a:r>
              <a:rPr lang="ru-RU" u="sng" dirty="0" smtClean="0">
                <a:hlinkClick r:id="rId5" tooltip="Амстердам"/>
              </a:rPr>
              <a:t>Амстердам</a:t>
            </a:r>
            <a:r>
              <a:rPr lang="ru-RU" dirty="0" smtClean="0"/>
              <a:t>, где монарх приносит присягу на верность Конституции. Однако фактической столицей является </a:t>
            </a:r>
            <a:r>
              <a:rPr lang="ru-RU" u="sng" dirty="0" smtClean="0">
                <a:hlinkClick r:id="rId6" tooltip="Гаага"/>
              </a:rPr>
              <a:t>Гаага</a:t>
            </a:r>
            <a:r>
              <a:rPr lang="ru-RU" dirty="0" smtClean="0"/>
              <a:t>, где расположены королевская резиденция, парламент и правительство, а также большинство посольств иностранных государств. Другие важные города: </a:t>
            </a:r>
            <a:r>
              <a:rPr lang="ru-RU" u="sng" dirty="0" smtClean="0">
                <a:hlinkClick r:id="rId7" tooltip="Роттердам"/>
              </a:rPr>
              <a:t>Роттердам</a:t>
            </a:r>
            <a:r>
              <a:rPr lang="ru-RU" dirty="0" smtClean="0"/>
              <a:t> — самый большой порт страны и один из крупнейших портов мира, </a:t>
            </a:r>
            <a:r>
              <a:rPr lang="ru-RU" u="sng" dirty="0" smtClean="0">
                <a:hlinkClick r:id="rId8" tooltip="Утрехт"/>
              </a:rPr>
              <a:t>Утрехт</a:t>
            </a:r>
            <a:r>
              <a:rPr lang="ru-RU" dirty="0" smtClean="0"/>
              <a:t> — центр железнодорожной системы страны и </a:t>
            </a:r>
            <a:r>
              <a:rPr lang="ru-RU" u="sng" dirty="0" err="1" smtClean="0">
                <a:hlinkClick r:id="rId9" tooltip="Эйндховен"/>
              </a:rPr>
              <a:t>Эйндховен</a:t>
            </a:r>
            <a:r>
              <a:rPr lang="ru-RU" dirty="0" smtClean="0"/>
              <a:t> — центр электроники и высоких технологий. Гаага, Амстердам, Утрехт и Роттердам составляют </a:t>
            </a:r>
            <a:r>
              <a:rPr lang="ru-RU" u="sng" dirty="0" smtClean="0">
                <a:hlinkClick r:id="rId10" tooltip="Городская агломерация"/>
              </a:rPr>
              <a:t>агломерацию</a:t>
            </a:r>
            <a:r>
              <a:rPr lang="ru-RU" dirty="0" smtClean="0"/>
              <a:t> </a:t>
            </a:r>
            <a:r>
              <a:rPr lang="ru-RU" u="sng" dirty="0" err="1" smtClean="0">
                <a:hlinkClick r:id="rId11" tooltip="Рандстад"/>
              </a:rPr>
              <a:t>Рандстад</a:t>
            </a:r>
            <a:r>
              <a:rPr lang="ru-RU" dirty="0" smtClean="0"/>
              <a:t>, где проживает примерно 7,5 миллионов человек. Площадь территории в европейской части 41 543 км² (суша — 33 888 км², вода — 7650 км²), население — 17 016 967 чел.(июль 2016, оценка) площадь территории в Карибском море 978,91 км² (</a:t>
            </a:r>
            <a:r>
              <a:rPr lang="ru-RU" u="sng" dirty="0" err="1" smtClean="0">
                <a:hlinkClick r:id="rId12" tooltip="Бонэйр, Синт-Эстатиус и Саба"/>
              </a:rPr>
              <a:t>Бонэйр</a:t>
            </a:r>
            <a:r>
              <a:rPr lang="ru-RU" u="sng" dirty="0" smtClean="0">
                <a:hlinkClick r:id="rId12" tooltip="Бонэйр, Синт-Эстатиус и Саба"/>
              </a:rPr>
              <a:t>, </a:t>
            </a:r>
            <a:r>
              <a:rPr lang="ru-RU" u="sng" dirty="0" err="1" smtClean="0">
                <a:hlinkClick r:id="rId12" tooltip="Бонэйр, Синт-Эстатиус и Саба"/>
              </a:rPr>
              <a:t>Синт-Эстатиус</a:t>
            </a:r>
            <a:r>
              <a:rPr lang="ru-RU" u="sng" dirty="0" smtClean="0">
                <a:hlinkClick r:id="rId12" tooltip="Бонэйр, Синт-Эстатиус и Саба"/>
              </a:rPr>
              <a:t> и </a:t>
            </a:r>
            <a:r>
              <a:rPr lang="ru-RU" u="sng" dirty="0" err="1" smtClean="0">
                <a:hlinkClick r:id="rId12" tooltip="Бонэйр, Синт-Эстатиус и Саба"/>
              </a:rPr>
              <a:t>Саба</a:t>
            </a:r>
            <a:r>
              <a:rPr lang="ru-RU" dirty="0" smtClean="0"/>
              <a:t> — 322 км², </a:t>
            </a:r>
            <a:r>
              <a:rPr lang="ru-RU" u="sng" dirty="0" err="1" smtClean="0">
                <a:hlinkClick r:id="rId13" tooltip="Аруба"/>
              </a:rPr>
              <a:t>Аруба</a:t>
            </a:r>
            <a:r>
              <a:rPr lang="ru-RU" dirty="0" smtClean="0"/>
              <a:t> — 178.91 км², </a:t>
            </a:r>
            <a:r>
              <a:rPr lang="ru-RU" u="sng" dirty="0" err="1" smtClean="0">
                <a:hlinkClick r:id="rId14" tooltip="Кюрасао"/>
              </a:rPr>
              <a:t>Кюрасао</a:t>
            </a:r>
            <a:r>
              <a:rPr lang="ru-RU" dirty="0" smtClean="0"/>
              <a:t> — 444 км², </a:t>
            </a:r>
            <a:r>
              <a:rPr lang="ru-RU" u="sng" dirty="0" err="1" smtClean="0">
                <a:hlinkClick r:id="rId15" tooltip="Синт-Мартен"/>
              </a:rPr>
              <a:t>Синт-Мартен</a:t>
            </a:r>
            <a:r>
              <a:rPr lang="ru-RU" dirty="0" smtClean="0"/>
              <a:t> — 34 км²), население — 313 968 чел. (</a:t>
            </a:r>
            <a:r>
              <a:rPr lang="ru-RU" u="sng" dirty="0" err="1" smtClean="0">
                <a:hlinkClick r:id="rId12" tooltip="Бонэйр, Синт-Эстатиус и Саба"/>
              </a:rPr>
              <a:t>Бонэйр</a:t>
            </a:r>
            <a:r>
              <a:rPr lang="ru-RU" u="sng" dirty="0" smtClean="0">
                <a:hlinkClick r:id="rId12" tooltip="Бонэйр, Синт-Эстатиус и Саба"/>
              </a:rPr>
              <a:t>, </a:t>
            </a:r>
            <a:r>
              <a:rPr lang="ru-RU" u="sng" dirty="0" err="1" smtClean="0">
                <a:hlinkClick r:id="rId12" tooltip="Бонэйр, Синт-Эстатиус и Саба"/>
              </a:rPr>
              <a:t>Синт-Эстатиус</a:t>
            </a:r>
            <a:r>
              <a:rPr lang="ru-RU" u="sng" dirty="0" smtClean="0">
                <a:hlinkClick r:id="rId12" tooltip="Бонэйр, Синт-Эстатиус и Саба"/>
              </a:rPr>
              <a:t> и </a:t>
            </a:r>
            <a:r>
              <a:rPr lang="ru-RU" u="sng" dirty="0" err="1" smtClean="0">
                <a:hlinkClick r:id="rId12" tooltip="Бонэйр, Синт-Эстатиус и Саба"/>
              </a:rPr>
              <a:t>Саба</a:t>
            </a:r>
            <a:r>
              <a:rPr lang="ru-RU" dirty="0" smtClean="0"/>
              <a:t> — 18 012 чел., </a:t>
            </a:r>
            <a:r>
              <a:rPr lang="ru-RU" u="sng" dirty="0" err="1" smtClean="0">
                <a:hlinkClick r:id="rId13" tooltip="Аруба"/>
              </a:rPr>
              <a:t>Аруба</a:t>
            </a:r>
            <a:r>
              <a:rPr lang="ru-RU" dirty="0" smtClean="0"/>
              <a:t> — 103 889 чел., </a:t>
            </a:r>
            <a:r>
              <a:rPr lang="ru-RU" u="sng" dirty="0" err="1" smtClean="0">
                <a:hlinkClick r:id="rId14" tooltip="Кюрасао"/>
              </a:rPr>
              <a:t>Кюрасао</a:t>
            </a:r>
            <a:r>
              <a:rPr lang="ru-RU" dirty="0" smtClean="0"/>
              <a:t> — 154 843 чел., </a:t>
            </a:r>
            <a:r>
              <a:rPr lang="ru-RU" u="sng" dirty="0" err="1" smtClean="0">
                <a:hlinkClick r:id="rId15" tooltip="Синт-Мартен"/>
              </a:rPr>
              <a:t>Синт-Мартен</a:t>
            </a:r>
            <a:r>
              <a:rPr lang="ru-RU" dirty="0" smtClean="0"/>
              <a:t> — 37 224 чел.).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История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5283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Нидерланды часто называют «</a:t>
            </a:r>
            <a:r>
              <a:rPr lang="ru-RU" sz="2000" i="1" dirty="0" smtClean="0"/>
              <a:t>Голландией</a:t>
            </a:r>
            <a:r>
              <a:rPr lang="ru-RU" sz="2000" dirty="0" smtClean="0"/>
              <a:t>», что неверно. </a:t>
            </a:r>
            <a:r>
              <a:rPr lang="ru-RU" sz="2000" u="sng" dirty="0" smtClean="0">
                <a:hlinkClick r:id="rId3" tooltip="Южная Голландия"/>
              </a:rPr>
              <a:t>Южная</a:t>
            </a:r>
            <a:r>
              <a:rPr lang="ru-RU" sz="2000" dirty="0" smtClean="0"/>
              <a:t> и </a:t>
            </a:r>
            <a:r>
              <a:rPr lang="ru-RU" sz="2000" u="sng" dirty="0" smtClean="0">
                <a:hlinkClick r:id="rId4" tooltip="Северная Голландия"/>
              </a:rPr>
              <a:t>Северная Голландия</a:t>
            </a:r>
            <a:r>
              <a:rPr lang="ru-RU" sz="2000" dirty="0" smtClean="0"/>
              <a:t> — это лишь две из двенадцати </a:t>
            </a:r>
            <a:r>
              <a:rPr lang="ru-RU" sz="2000" u="sng" dirty="0" smtClean="0">
                <a:hlinkClick r:id="rId5" tooltip="Провинции Нидерландов"/>
              </a:rPr>
              <a:t>провинций страны</a:t>
            </a:r>
            <a:r>
              <a:rPr lang="ru-RU" sz="2000" dirty="0" smtClean="0"/>
              <a:t>, бывшие самыми развитыми из них и от того известными за пределами Нидерландов, поэтому на многих языках Голландией часто называли всю страну. В русском языке широкое распространение это название получило после </a:t>
            </a:r>
            <a:r>
              <a:rPr lang="ru-RU" sz="2000" u="sng" dirty="0" smtClean="0">
                <a:hlinkClick r:id="rId6" tooltip="Великое посольство"/>
              </a:rPr>
              <a:t>Великого посольства Петра I</a:t>
            </a:r>
            <a:r>
              <a:rPr lang="ru-RU" sz="2000" dirty="0" smtClean="0"/>
              <a:t> Интересы высоких гостей по понятным причинам касались только самой технически развитой части страны — Голландии, только её они и посетили; рассказывая дома о визите в Нидерланды, сплошь и рядом страну называли именно так, не упоминая названия государства в целом.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История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62560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Название «Нидерланды» в переводе означает «нижние земли», однако переводить его буквально неправильно, поскольку, по историческим причинам, этим термином принято называть территорию, примерно соответствующую современным Нидерландам, </a:t>
            </a:r>
            <a:r>
              <a:rPr lang="ru-RU" sz="2000" u="sng" dirty="0" smtClean="0">
                <a:hlinkClick r:id="rId3" tooltip="Бельгия"/>
              </a:rPr>
              <a:t>Бельгии</a:t>
            </a:r>
            <a:r>
              <a:rPr lang="ru-RU" sz="2000" dirty="0" smtClean="0"/>
              <a:t> и </a:t>
            </a:r>
            <a:r>
              <a:rPr lang="ru-RU" sz="2000" u="sng" dirty="0" smtClean="0">
                <a:hlinkClick r:id="rId4" tooltip="Люксембург"/>
              </a:rPr>
              <a:t>Люксембургу</a:t>
            </a:r>
            <a:r>
              <a:rPr lang="ru-RU" sz="2000" dirty="0" smtClean="0"/>
              <a:t> (</a:t>
            </a:r>
            <a:r>
              <a:rPr lang="ru-RU" sz="2000" u="sng" dirty="0" smtClean="0">
                <a:hlinkClick r:id="rId5" tooltip="Бенилюкс"/>
              </a:rPr>
              <a:t>Бенилюкс</a:t>
            </a:r>
            <a:r>
              <a:rPr lang="ru-RU" sz="2000" dirty="0" smtClean="0"/>
              <a:t>). В конце Средневековья область, которая располагалась в низовьях рек </a:t>
            </a:r>
            <a:r>
              <a:rPr lang="ru-RU" sz="2000" u="sng" dirty="0" smtClean="0">
                <a:hlinkClick r:id="rId6" tooltip="Рейн"/>
              </a:rPr>
              <a:t>Рейн</a:t>
            </a:r>
            <a:r>
              <a:rPr lang="ru-RU" sz="2000" dirty="0" smtClean="0"/>
              <a:t>, </a:t>
            </a:r>
            <a:r>
              <a:rPr lang="ru-RU" sz="2000" u="sng" dirty="0" smtClean="0">
                <a:hlinkClick r:id="rId7" tooltip="Маас"/>
              </a:rPr>
              <a:t>Маас</a:t>
            </a:r>
            <a:r>
              <a:rPr lang="ru-RU" sz="2000" dirty="0" smtClean="0"/>
              <a:t>, </a:t>
            </a:r>
            <a:r>
              <a:rPr lang="ru-RU" sz="2000" u="sng" dirty="0" smtClean="0">
                <a:hlinkClick r:id="rId8" tooltip="Шельда"/>
              </a:rPr>
              <a:t>Шельда</a:t>
            </a:r>
            <a:r>
              <a:rPr lang="ru-RU" sz="2000" dirty="0" smtClean="0"/>
              <a:t>, вдоль побережья Северного моря стали называть «Приморскими низинными землями» или «</a:t>
            </a:r>
            <a:r>
              <a:rPr lang="ru-RU" sz="2000" u="sng" dirty="0" smtClean="0">
                <a:hlinkClick r:id="rId9" tooltip="Нижние земли"/>
              </a:rPr>
              <a:t>Нижними землями</a:t>
            </a:r>
            <a:r>
              <a:rPr lang="ru-RU" sz="2000" dirty="0" smtClean="0"/>
              <a:t>» (</a:t>
            </a:r>
            <a:r>
              <a:rPr lang="ru-RU" sz="2000" i="1" dirty="0" err="1" smtClean="0"/>
              <a:t>de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Lage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Landen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bij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de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zee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de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Nederlanden</a:t>
            </a:r>
            <a:r>
              <a:rPr lang="ru-RU" sz="2000" dirty="0" smtClean="0"/>
              <a:t>). Официальное первое упоминание об употреблении названия «Нидерланды» относится к XIV—XV вв.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Государственный флаг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038600" cy="1584176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hlinkClick r:id="rId3" tooltip="Флаг Нидерландов"/>
              </a:rPr>
              <a:t>Государственный флаг</a:t>
            </a:r>
            <a:r>
              <a:rPr lang="ru-RU" sz="2000" dirty="0" smtClean="0"/>
              <a:t> — трёхцветный (красный, белый, синий по горизонтали). </a:t>
            </a:r>
          </a:p>
          <a:p>
            <a:endParaRPr lang="ru-RU" dirty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2852936"/>
            <a:ext cx="3816424" cy="2808312"/>
          </a:xfrm>
        </p:spPr>
      </p:pic>
    </p:spTree>
  </p:cSld>
  <p:clrMapOvr>
    <a:masterClrMapping/>
  </p:clrMapOvr>
  <p:transition spd="med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Государственный герб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u="sng" dirty="0" smtClean="0">
                <a:hlinkClick r:id="rId3" tooltip="Герб Нидерландов"/>
              </a:rPr>
              <a:t>Герб</a:t>
            </a:r>
            <a:r>
              <a:rPr lang="ru-RU" sz="2400" dirty="0" smtClean="0"/>
              <a:t> — увенчанный золотой короной щит голубого цвета, который поддерживают с боков два геральдических льва. На щите — вздыбленный коронованный лев с мечом в лапе; под щитом — королевский девиз: </a:t>
            </a:r>
            <a:r>
              <a:rPr lang="ru-RU" sz="2400" dirty="0" err="1" smtClean="0"/>
              <a:t>Je</a:t>
            </a:r>
            <a:r>
              <a:rPr lang="ru-RU" sz="2400" dirty="0" smtClean="0"/>
              <a:t> </a:t>
            </a:r>
            <a:r>
              <a:rPr lang="ru-RU" sz="2400" dirty="0" err="1" smtClean="0"/>
              <a:t>maintiendrai</a:t>
            </a:r>
            <a:r>
              <a:rPr lang="ru-RU" sz="2400" dirty="0" smtClean="0"/>
              <a:t> («Я выстою»). Гимн — «</a:t>
            </a:r>
            <a:r>
              <a:rPr lang="ru-RU" sz="2400" u="sng" dirty="0" err="1" smtClean="0">
                <a:hlinkClick r:id="rId4" tooltip="Гимн Нидерландов"/>
              </a:rPr>
              <a:t>Вилхелмус</a:t>
            </a:r>
            <a:r>
              <a:rPr lang="ru-RU" sz="2400" dirty="0" smtClean="0"/>
              <a:t>» («Песнь о Вильгельме»). Национальный праздник — 27 апреля (</a:t>
            </a:r>
            <a:r>
              <a:rPr lang="ru-RU" sz="2400" u="sng" dirty="0" smtClean="0">
                <a:hlinkClick r:id="rId5" tooltip="День короля"/>
              </a:rPr>
              <a:t>День короля</a:t>
            </a:r>
            <a:r>
              <a:rPr lang="ru-RU" sz="2400" dirty="0" smtClean="0"/>
              <a:t>).</a:t>
            </a:r>
          </a:p>
          <a:p>
            <a:endParaRPr lang="ru-RU" dirty="0"/>
          </a:p>
        </p:txBody>
      </p:sp>
      <p:pic>
        <p:nvPicPr>
          <p:cNvPr id="5" name="Содержимое 4" descr="51287249.png"/>
          <p:cNvPicPr>
            <a:picLocks noGrp="1" noChangeAspect="1"/>
          </p:cNvPicPr>
          <p:nvPr>
            <p:ph sz="half" idx="2"/>
          </p:nvPr>
        </p:nvPicPr>
        <p:blipFill>
          <a:blip r:embed="rId6" cstate="print"/>
          <a:stretch>
            <a:fillRect/>
          </a:stretch>
        </p:blipFill>
        <p:spPr>
          <a:xfrm>
            <a:off x="4648200" y="1862349"/>
            <a:ext cx="4038600" cy="4446165"/>
          </a:xfrm>
        </p:spPr>
      </p:pic>
    </p:spTree>
  </p:cSld>
  <p:clrMapOvr>
    <a:masterClrMapping/>
  </p:clrMapOvr>
  <p:transition spd="med">
    <p:cut thruBlk="1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Стажировка 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038600" cy="462381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Наша группа в аэропорту Домодедово перед вылетом в Нидерланды. </a:t>
            </a:r>
            <a:endParaRPr lang="ru-RU" sz="2000" dirty="0"/>
          </a:p>
        </p:txBody>
      </p:sp>
      <p:pic>
        <p:nvPicPr>
          <p:cNvPr id="5" name="Содержимое 4" descr="eJiVrG3fzUQ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03848" y="2636912"/>
            <a:ext cx="5400600" cy="3834426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Opium" pitchFamily="2" charset="0"/>
              </a:rPr>
              <a:t>Стажировка</a:t>
            </a:r>
            <a:endParaRPr lang="ru-RU" dirty="0">
              <a:latin typeface="Opium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Workshop</a:t>
            </a:r>
            <a:r>
              <a:rPr lang="ru-RU" sz="2000" dirty="0" smtClean="0"/>
              <a:t>. Амстердам.</a:t>
            </a:r>
            <a:endParaRPr lang="ru-RU" sz="2000" dirty="0"/>
          </a:p>
        </p:txBody>
      </p:sp>
      <p:pic>
        <p:nvPicPr>
          <p:cNvPr id="5" name="Содержимое 4" descr="6t36Oj53d4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03848" y="2564904"/>
            <a:ext cx="5266928" cy="3522340"/>
          </a:xfrm>
        </p:spPr>
      </p:pic>
    </p:spTree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291</TotalTime>
  <Words>415</Words>
  <Application>Microsoft Office PowerPoint</Application>
  <PresentationFormat>Экран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Модульная</vt:lpstr>
      <vt:lpstr>Стажировка в Нидерландах</vt:lpstr>
      <vt:lpstr>История</vt:lpstr>
      <vt:lpstr>История</vt:lpstr>
      <vt:lpstr>История</vt:lpstr>
      <vt:lpstr>История</vt:lpstr>
      <vt:lpstr>Государственный флаг</vt:lpstr>
      <vt:lpstr>Государственный герб</vt:lpstr>
      <vt:lpstr>Стажировка </vt:lpstr>
      <vt:lpstr>Стажировка</vt:lpstr>
      <vt:lpstr>Достопримечательности</vt:lpstr>
      <vt:lpstr>Достопримечательности</vt:lpstr>
      <vt:lpstr>Достопримечательности</vt:lpstr>
      <vt:lpstr>Достопримечательности</vt:lpstr>
      <vt:lpstr>Архитектура</vt:lpstr>
      <vt:lpstr>Архитектура</vt:lpstr>
      <vt:lpstr>Архитектура</vt:lpstr>
      <vt:lpstr>Архитектура</vt:lpstr>
      <vt:lpstr>Архитектура</vt:lpstr>
      <vt:lpstr>Улица</vt:lpstr>
      <vt:lpstr>Улица</vt:lpstr>
      <vt:lpstr>Флора</vt:lpstr>
      <vt:lpstr>Флора</vt:lpstr>
      <vt:lpstr>Флора</vt:lpstr>
      <vt:lpstr>Флора</vt:lpstr>
      <vt:lpstr>Архитектура</vt:lpstr>
      <vt:lpstr>Дизайн</vt:lpstr>
      <vt:lpstr>Дизайн</vt:lpstr>
      <vt:lpstr>Дизайн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38</cp:revision>
  <dcterms:created xsi:type="dcterms:W3CDTF">2017-08-23T11:56:13Z</dcterms:created>
  <dcterms:modified xsi:type="dcterms:W3CDTF">2017-08-25T13:42:46Z</dcterms:modified>
</cp:coreProperties>
</file>